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8" r:id="rId14"/>
    <p:sldId id="289" r:id="rId15"/>
    <p:sldId id="268" r:id="rId16"/>
    <p:sldId id="269" r:id="rId17"/>
    <p:sldId id="270" r:id="rId18"/>
    <p:sldId id="271" r:id="rId19"/>
    <p:sldId id="272" r:id="rId20"/>
    <p:sldId id="290" r:id="rId21"/>
    <p:sldId id="284" r:id="rId22"/>
    <p:sldId id="291" r:id="rId23"/>
    <p:sldId id="293" r:id="rId24"/>
    <p:sldId id="292" r:id="rId25"/>
    <p:sldId id="294" r:id="rId26"/>
    <p:sldId id="296" r:id="rId27"/>
    <p:sldId id="285" r:id="rId28"/>
    <p:sldId id="295" r:id="rId29"/>
    <p:sldId id="278" r:id="rId30"/>
    <p:sldId id="297" r:id="rId31"/>
    <p:sldId id="286" r:id="rId32"/>
    <p:sldId id="298" r:id="rId33"/>
    <p:sldId id="299" r:id="rId34"/>
    <p:sldId id="300" r:id="rId35"/>
    <p:sldId id="301" r:id="rId36"/>
    <p:sldId id="274" r:id="rId37"/>
    <p:sldId id="275" r:id="rId38"/>
    <p:sldId id="276" r:id="rId39"/>
    <p:sldId id="277" r:id="rId40"/>
    <p:sldId id="302" r:id="rId41"/>
    <p:sldId id="280" r:id="rId42"/>
    <p:sldId id="281" r:id="rId43"/>
    <p:sldId id="282" r:id="rId44"/>
    <p:sldId id="283" r:id="rId45"/>
    <p:sldId id="30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EE0F-96D7-44D4-BA91-DBCB3FAAB884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ACA3-3F10-4FD3-B6DC-26BA3A248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6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EE0F-96D7-44D4-BA91-DBCB3FAAB884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ACA3-3F10-4FD3-B6DC-26BA3A248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4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EE0F-96D7-44D4-BA91-DBCB3FAAB884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ACA3-3F10-4FD3-B6DC-26BA3A248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5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EE0F-96D7-44D4-BA91-DBCB3FAAB884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ACA3-3F10-4FD3-B6DC-26BA3A248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3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EE0F-96D7-44D4-BA91-DBCB3FAAB884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ACA3-3F10-4FD3-B6DC-26BA3A248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EE0F-96D7-44D4-BA91-DBCB3FAAB884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ACA3-3F10-4FD3-B6DC-26BA3A248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1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EE0F-96D7-44D4-BA91-DBCB3FAAB884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ACA3-3F10-4FD3-B6DC-26BA3A248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EE0F-96D7-44D4-BA91-DBCB3FAAB884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ACA3-3F10-4FD3-B6DC-26BA3A248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EE0F-96D7-44D4-BA91-DBCB3FAAB884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ACA3-3F10-4FD3-B6DC-26BA3A248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EE0F-96D7-44D4-BA91-DBCB3FAAB884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ACA3-3F10-4FD3-B6DC-26BA3A248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7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EE0F-96D7-44D4-BA91-DBCB3FAAB884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DACA3-3F10-4FD3-B6DC-26BA3A248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8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DEE0F-96D7-44D4-BA91-DBCB3FAAB884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DACA3-3F10-4FD3-B6DC-26BA3A2487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325755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6062"/>
            <a:ext cx="2286000" cy="373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514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0"/>
            <a:ext cx="2362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60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5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0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708"/>
            <a:ext cx="9193917" cy="683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091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4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380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6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8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6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9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8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2286000"/>
            <a:ext cx="5791200" cy="21336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>
                <a:solidFill>
                  <a:srgbClr val="FFFF00"/>
                </a:solidFill>
                <a:cs typeface="B Titr" pitchFamily="2" charset="-78"/>
              </a:rPr>
              <a:t>قدرت غافلگیر کننده عادات اتمی</a:t>
            </a:r>
            <a:endParaRPr lang="en-US" sz="6000" b="1" dirty="0">
              <a:solidFill>
                <a:srgbClr val="FFFF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8028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solidFill>
                  <a:srgbClr val="FFFF00"/>
                </a:solidFill>
                <a:cs typeface="B Titr" pitchFamily="2" charset="-78"/>
              </a:rPr>
              <a:t>مثال دوچرخه سواری حرفه ای  بریتانیا</a:t>
            </a:r>
          </a:p>
          <a:p>
            <a:pPr algn="r" rtl="1"/>
            <a:r>
              <a:rPr lang="fa-IR" b="1" dirty="0" smtClean="0">
                <a:solidFill>
                  <a:srgbClr val="FFFF00"/>
                </a:solidFill>
                <a:cs typeface="B Titr" pitchFamily="2" charset="-78"/>
              </a:rPr>
              <a:t>نمودار نتایج – زمان</a:t>
            </a:r>
          </a:p>
          <a:p>
            <a:pPr algn="r" rtl="1"/>
            <a:r>
              <a:rPr lang="fa-IR" b="1" dirty="0" smtClean="0">
                <a:solidFill>
                  <a:srgbClr val="FFFF00"/>
                </a:solidFill>
                <a:cs typeface="B Titr" pitchFamily="2" charset="-78"/>
              </a:rPr>
              <a:t>نمودار دره نا امیدی</a:t>
            </a:r>
          </a:p>
          <a:p>
            <a:pPr algn="r" rtl="1"/>
            <a:r>
              <a:rPr lang="fa-IR" b="1" dirty="0" smtClean="0">
                <a:solidFill>
                  <a:srgbClr val="FFFF00"/>
                </a:solidFill>
                <a:cs typeface="B Titr" pitchFamily="2" charset="-78"/>
              </a:rPr>
              <a:t>مقایسه اهداف و سیستم</a:t>
            </a:r>
          </a:p>
          <a:p>
            <a:pPr algn="r" rtl="1"/>
            <a:r>
              <a:rPr lang="fa-IR" b="1" dirty="0" smtClean="0">
                <a:solidFill>
                  <a:srgbClr val="FFFF00"/>
                </a:solidFill>
                <a:cs typeface="B Titr" pitchFamily="2" charset="-78"/>
              </a:rPr>
              <a:t>مشکلات تمرکز روی اهداف</a:t>
            </a:r>
          </a:p>
          <a:p>
            <a:pPr algn="r" rtl="1"/>
            <a:r>
              <a:rPr lang="fa-IR" b="1" dirty="0" smtClean="0">
                <a:solidFill>
                  <a:srgbClr val="FFFF00"/>
                </a:solidFill>
                <a:cs typeface="B Titr" pitchFamily="2" charset="-78"/>
              </a:rPr>
              <a:t>سیستمی از عادتهای اتمی</a:t>
            </a:r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08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515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-20782"/>
            <a:ext cx="91509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330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21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688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143000"/>
            <a:ext cx="6400800" cy="3886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>
                <a:solidFill>
                  <a:srgbClr val="FFFF00"/>
                </a:solidFill>
                <a:cs typeface="B Titr" pitchFamily="2" charset="-78"/>
              </a:rPr>
              <a:t>چگونه عادت های شما موجب شکل دهی به هویتتان می شود </a:t>
            </a:r>
            <a:endParaRPr lang="en-US" sz="5400" b="1" dirty="0" smtClean="0">
              <a:solidFill>
                <a:srgbClr val="FFFF00"/>
              </a:solidFill>
              <a:cs typeface="B Titr" pitchFamily="2" charset="-78"/>
            </a:endParaRPr>
          </a:p>
          <a:p>
            <a:pPr algn="ctr"/>
            <a:r>
              <a:rPr lang="fa-IR" sz="5400" b="1" dirty="0" smtClean="0">
                <a:solidFill>
                  <a:srgbClr val="FFFF00"/>
                </a:solidFill>
                <a:cs typeface="B Titr" pitchFamily="2" charset="-78"/>
              </a:rPr>
              <a:t>و </a:t>
            </a:r>
            <a:r>
              <a:rPr lang="fa-IR" sz="5400" b="1" dirty="0">
                <a:solidFill>
                  <a:srgbClr val="FFFF00"/>
                </a:solidFill>
                <a:cs typeface="B Titr" pitchFamily="2" charset="-78"/>
              </a:rPr>
              <a:t>بالعکس</a:t>
            </a:r>
            <a:endParaRPr lang="en-US" sz="5400" b="1" dirty="0">
              <a:solidFill>
                <a:srgbClr val="FFFF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2509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b="1" dirty="0" smtClean="0">
                <a:solidFill>
                  <a:srgbClr val="FFFF00"/>
                </a:solidFill>
                <a:cs typeface="B Titr" pitchFamily="2" charset="-78"/>
              </a:rPr>
              <a:t>تغییر عادتها به دو دلیل چالش برانگیز است</a:t>
            </a:r>
          </a:p>
          <a:p>
            <a:pPr algn="r" rtl="1"/>
            <a:r>
              <a:rPr lang="fa-IR" sz="3600" b="1" dirty="0" smtClean="0">
                <a:solidFill>
                  <a:srgbClr val="FFFF00"/>
                </a:solidFill>
                <a:cs typeface="B Titr" pitchFamily="2" charset="-78"/>
              </a:rPr>
              <a:t>سه لایه از تغییر رفتار</a:t>
            </a:r>
          </a:p>
          <a:p>
            <a:pPr algn="r" rtl="1"/>
            <a:r>
              <a:rPr lang="fa-IR" sz="3600" b="1" dirty="0" smtClean="0">
                <a:solidFill>
                  <a:srgbClr val="FFFF00"/>
                </a:solidFill>
                <a:cs typeface="B Titr" pitchFamily="2" charset="-78"/>
              </a:rPr>
              <a:t>عادت های مبتنی بر نتیجه</a:t>
            </a:r>
          </a:p>
          <a:p>
            <a:pPr algn="r" rtl="1"/>
            <a:r>
              <a:rPr lang="fa-IR" sz="3600" b="1" dirty="0" smtClean="0">
                <a:solidFill>
                  <a:srgbClr val="FFFF00"/>
                </a:solidFill>
                <a:cs typeface="B Titr" pitchFamily="2" charset="-78"/>
              </a:rPr>
              <a:t>عادت های مبتنی بر هویت</a:t>
            </a:r>
          </a:p>
          <a:p>
            <a:pPr algn="r" rtl="1"/>
            <a:r>
              <a:rPr lang="fa-IR" sz="3600" b="1" dirty="0" smtClean="0">
                <a:solidFill>
                  <a:srgbClr val="FFFF00"/>
                </a:solidFill>
                <a:cs typeface="B Titr" pitchFamily="2" charset="-78"/>
              </a:rPr>
              <a:t>پروسه دو مرحله ای تغییر هویت</a:t>
            </a:r>
          </a:p>
          <a:p>
            <a:pPr algn="r" rtl="1"/>
            <a:r>
              <a:rPr lang="fa-IR" sz="3600" b="1" dirty="0" smtClean="0">
                <a:solidFill>
                  <a:srgbClr val="FFFF00"/>
                </a:solidFill>
                <a:cs typeface="B Titr" pitchFamily="2" charset="-78"/>
              </a:rPr>
              <a:t>عادت و هویت</a:t>
            </a:r>
            <a:endParaRPr lang="en-US" sz="3600" b="1" dirty="0">
              <a:solidFill>
                <a:srgbClr val="FFFF00"/>
              </a:solidFill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798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7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8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7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2057400"/>
            <a:ext cx="6096000" cy="2819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>
                <a:solidFill>
                  <a:srgbClr val="FFFF00"/>
                </a:solidFill>
                <a:cs typeface="B Titr" pitchFamily="2" charset="-78"/>
              </a:rPr>
              <a:t>چگونه با چهار گام عادت های بهتری بسازیم</a:t>
            </a:r>
            <a:endParaRPr lang="en-US" sz="5400" b="1" dirty="0">
              <a:solidFill>
                <a:srgbClr val="FFFF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7947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Autofit/>
          </a:bodyPr>
          <a:lstStyle/>
          <a:p>
            <a:pPr algn="r" rtl="1"/>
            <a:r>
              <a:rPr lang="fa-IR" sz="3600" dirty="0" smtClean="0">
                <a:solidFill>
                  <a:srgbClr val="FFFF00"/>
                </a:solidFill>
                <a:cs typeface="B Titr" pitchFamily="2" charset="-78"/>
              </a:rPr>
              <a:t>مثال گربه و جعبه معما</a:t>
            </a:r>
          </a:p>
          <a:p>
            <a:pPr algn="r" rtl="1"/>
            <a:r>
              <a:rPr lang="fa-IR" sz="3600" dirty="0" smtClean="0">
                <a:solidFill>
                  <a:srgbClr val="FFFF00"/>
                </a:solidFill>
                <a:cs typeface="B Titr" pitchFamily="2" charset="-78"/>
              </a:rPr>
              <a:t>چرا مغز عادت می سازد</a:t>
            </a:r>
          </a:p>
          <a:p>
            <a:pPr algn="r" rtl="1"/>
            <a:r>
              <a:rPr lang="fa-IR" sz="3600" dirty="0" smtClean="0">
                <a:solidFill>
                  <a:srgbClr val="FFFF00"/>
                </a:solidFill>
                <a:cs typeface="B Titr" pitchFamily="2" charset="-78"/>
              </a:rPr>
              <a:t>نحوه عملکرد عادت ها</a:t>
            </a:r>
          </a:p>
          <a:p>
            <a:pPr algn="r" rtl="1"/>
            <a:r>
              <a:rPr lang="fa-IR" sz="3600" dirty="0" smtClean="0">
                <a:solidFill>
                  <a:srgbClr val="FFFF00"/>
                </a:solidFill>
                <a:cs typeface="B Titr" pitchFamily="2" charset="-78"/>
              </a:rPr>
              <a:t>پروسه ایجاد عادت (4 گام)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3600" dirty="0" smtClean="0">
                <a:solidFill>
                  <a:srgbClr val="FFFF00"/>
                </a:solidFill>
                <a:cs typeface="B Titr" pitchFamily="2" charset="-78"/>
              </a:rPr>
              <a:t>سرنخ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3600" dirty="0" smtClean="0">
                <a:solidFill>
                  <a:srgbClr val="FFFF00"/>
                </a:solidFill>
                <a:cs typeface="B Titr" pitchFamily="2" charset="-78"/>
              </a:rPr>
              <a:t>تمایل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3600" dirty="0" smtClean="0">
                <a:solidFill>
                  <a:srgbClr val="FFFF00"/>
                </a:solidFill>
                <a:cs typeface="B Titr" pitchFamily="2" charset="-78"/>
              </a:rPr>
              <a:t>پاسخ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3600" dirty="0" smtClean="0">
                <a:solidFill>
                  <a:srgbClr val="FFFF00"/>
                </a:solidFill>
                <a:cs typeface="B Titr" pitchFamily="2" charset="-78"/>
              </a:rPr>
              <a:t>پاداش</a:t>
            </a:r>
            <a:endParaRPr lang="en-US" sz="3600" dirty="0">
              <a:solidFill>
                <a:srgbClr val="FFFF00"/>
              </a:solidFill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058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3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98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740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1905000"/>
            <a:ext cx="6477000" cy="3124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 smtClean="0">
                <a:solidFill>
                  <a:srgbClr val="FFFF00"/>
                </a:solidFill>
                <a:cs typeface="B Titr" pitchFamily="2" charset="-78"/>
              </a:rPr>
              <a:t>روش ایجاد و تقویت عادت های مثبت</a:t>
            </a:r>
            <a:endParaRPr lang="en-US" sz="5400" b="1" dirty="0">
              <a:solidFill>
                <a:srgbClr val="FFFF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508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2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2400" y="228600"/>
            <a:ext cx="1600200" cy="6400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Make it obvious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011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924800" y="0"/>
            <a:ext cx="990600" cy="6858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Make it attractive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5908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7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143000" y="5562600"/>
            <a:ext cx="7086600" cy="1143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Make it satisfying</a:t>
            </a:r>
          </a:p>
        </p:txBody>
      </p:sp>
    </p:spTree>
    <p:extLst>
      <p:ext uri="{BB962C8B-B14F-4D97-AF65-F5344CB8AC3E}">
        <p14:creationId xmlns:p14="http://schemas.microsoft.com/office/powerpoint/2010/main" val="27438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26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1752600"/>
            <a:ext cx="6705600" cy="3429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solidFill>
                  <a:srgbClr val="FFFF00"/>
                </a:solidFill>
                <a:cs typeface="B Titr" pitchFamily="2" charset="-78"/>
              </a:rPr>
              <a:t>روش تضعیف و کمرنگ کردن عادت های منفی</a:t>
            </a:r>
            <a:endParaRPr lang="en-US" sz="4800" b="1" dirty="0">
              <a:solidFill>
                <a:srgbClr val="FFFF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2788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828800" y="3124200"/>
            <a:ext cx="5486400" cy="1524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Make it invisible</a:t>
            </a:r>
          </a:p>
        </p:txBody>
      </p:sp>
    </p:spTree>
    <p:extLst>
      <p:ext uri="{BB962C8B-B14F-4D97-AF65-F5344CB8AC3E}">
        <p14:creationId xmlns:p14="http://schemas.microsoft.com/office/powerpoint/2010/main" val="32679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04800" y="5410200"/>
            <a:ext cx="8534400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Make it unattractive</a:t>
            </a:r>
          </a:p>
        </p:txBody>
      </p:sp>
    </p:spTree>
    <p:extLst>
      <p:ext uri="{BB962C8B-B14F-4D97-AF65-F5344CB8AC3E}">
        <p14:creationId xmlns:p14="http://schemas.microsoft.com/office/powerpoint/2010/main" val="6224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2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609600"/>
            <a:ext cx="5867400" cy="1447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Make it difficult</a:t>
            </a:r>
          </a:p>
        </p:txBody>
      </p:sp>
    </p:spTree>
    <p:extLst>
      <p:ext uri="{BB962C8B-B14F-4D97-AF65-F5344CB8AC3E}">
        <p14:creationId xmlns:p14="http://schemas.microsoft.com/office/powerpoint/2010/main" val="12702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315200" y="0"/>
            <a:ext cx="1828800" cy="6858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Make it unsatisfying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4014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75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" y="0"/>
            <a:ext cx="91235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1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29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79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145</Words>
  <Application>Microsoft Office PowerPoint</Application>
  <PresentationFormat>On-screen Show (4:3)</PresentationFormat>
  <Paragraphs>33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BirjandSystem</dc:creator>
  <cp:lastModifiedBy>BirjandSystem</cp:lastModifiedBy>
  <cp:revision>46</cp:revision>
  <dcterms:created xsi:type="dcterms:W3CDTF">2019-12-08T09:38:45Z</dcterms:created>
  <dcterms:modified xsi:type="dcterms:W3CDTF">2019-12-11T06:33:38Z</dcterms:modified>
</cp:coreProperties>
</file>